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8"/>
  </p:notesMasterIdLst>
  <p:sldIdLst>
    <p:sldId id="256" r:id="rId2"/>
    <p:sldId id="288" r:id="rId3"/>
    <p:sldId id="291" r:id="rId4"/>
    <p:sldId id="293" r:id="rId5"/>
    <p:sldId id="292" r:id="rId6"/>
    <p:sldId id="29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BA9B09-C024-2B23-C401-410D2B342F8C}" name="Lenkvík Petr" initials="LP" userId="S::petr.lenkvik@kraj-lbc.cz::a5651ade-f086-4949-8099-891b5aa41f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16391-2FD7-4058-BD3B-F0129016766D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73FB3-F157-4199-959C-6E3B57E6B0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980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9931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66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09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8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066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80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96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0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35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62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6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5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28F0F5B-3AD8-3A8F-59DB-D78C7C5FD0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49524"/>
            <a:ext cx="4023360" cy="3204134"/>
          </a:xfrm>
        </p:spPr>
        <p:txBody>
          <a:bodyPr anchor="b">
            <a:normAutofit/>
          </a:bodyPr>
          <a:lstStyle/>
          <a:p>
            <a:r>
              <a:rPr lang="cs-CZ" sz="3600" b="0" i="0" u="none" strike="noStrike" baseline="0" dirty="0"/>
              <a:t>	</a:t>
            </a:r>
            <a:br>
              <a:rPr lang="cs-CZ" sz="3600" b="0" i="0" u="none" strike="noStrike" baseline="0" dirty="0"/>
            </a:br>
            <a:r>
              <a:rPr lang="cs-CZ" sz="3600" b="0" i="0" u="none" strike="noStrike" baseline="0" dirty="0"/>
              <a:t>Informace z energetického managementu k odboru školství</a:t>
            </a:r>
            <a:br>
              <a:rPr lang="cs-CZ" sz="3600" b="0" i="0" u="none" strike="noStrike" baseline="0" dirty="0"/>
            </a:br>
            <a:endParaRPr lang="cs-CZ" sz="3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0988A22-25A3-A7C1-0BA5-7202FE78F9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1" y="4872922"/>
            <a:ext cx="4023360" cy="179457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cs-CZ" sz="1000" b="0" i="0" u="none" strike="noStrike" baseline="0" dirty="0"/>
          </a:p>
          <a:p>
            <a:pPr>
              <a:lnSpc>
                <a:spcPct val="100000"/>
              </a:lnSpc>
            </a:pPr>
            <a:endParaRPr lang="pl-PL" sz="26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b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l-PL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F3A2C58B-9523-46A5-3310-0D1866A1E4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14356" y="2099471"/>
            <a:ext cx="6408836" cy="2507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306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9DB687-A5CF-CDA7-0128-CA8D0FD25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Informace k nákupu energií elektřina 2025</a:t>
            </a:r>
            <a:r>
              <a:rPr lang="cs-CZ" dirty="0">
                <a:solidFill>
                  <a:schemeClr val="bg1"/>
                </a:solidFill>
              </a:rPr>
              <a:t>d</a:t>
            </a:r>
            <a:r>
              <a:rPr lang="cs-CZ" dirty="0"/>
              <a:t>  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C4D71F-BB72-1639-F75D-72D042435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lphaLcParenR"/>
            </a:pPr>
            <a:r>
              <a:rPr lang="cs-CZ" b="1" dirty="0"/>
              <a:t>Nízké napětí elektřina </a:t>
            </a:r>
            <a:r>
              <a:rPr lang="cs-CZ" dirty="0"/>
              <a:t>pro 710 OM a 111 </a:t>
            </a:r>
            <a:r>
              <a:rPr lang="cs-CZ" dirty="0" err="1"/>
              <a:t>pov</a:t>
            </a:r>
            <a:r>
              <a:rPr lang="cs-CZ" dirty="0"/>
              <a:t>. zad. v objemu 12,424 </a:t>
            </a:r>
            <a:r>
              <a:rPr lang="cs-CZ" dirty="0" err="1"/>
              <a:t>MWh</a:t>
            </a:r>
            <a:r>
              <a:rPr lang="cs-CZ" dirty="0"/>
              <a:t> od Pražská plynárenská, a.s. za nabídkovou cenu 2 668 Kč bez DPH za 1 </a:t>
            </a:r>
            <a:r>
              <a:rPr lang="cs-CZ" dirty="0" err="1"/>
              <a:t>MWh</a:t>
            </a:r>
            <a:r>
              <a:rPr lang="cs-CZ" dirty="0"/>
              <a:t> silové elektřiny</a:t>
            </a:r>
          </a:p>
          <a:p>
            <a:pPr marL="514350" indent="-514350">
              <a:buAutoNum type="alphaLcParenR"/>
            </a:pPr>
            <a:r>
              <a:rPr lang="cs-CZ" b="1" dirty="0"/>
              <a:t>Vysoké napětí elektřina </a:t>
            </a:r>
            <a:r>
              <a:rPr lang="cs-CZ" dirty="0"/>
              <a:t>pro 17 OM a 16 </a:t>
            </a:r>
            <a:r>
              <a:rPr lang="cs-CZ" dirty="0" err="1"/>
              <a:t>pov</a:t>
            </a:r>
            <a:r>
              <a:rPr lang="cs-CZ" dirty="0"/>
              <a:t>. zad. v objemu 7,179 </a:t>
            </a:r>
            <a:r>
              <a:rPr lang="cs-CZ" dirty="0" err="1"/>
              <a:t>MWh</a:t>
            </a:r>
            <a:r>
              <a:rPr lang="cs-CZ" dirty="0"/>
              <a:t> za cenu na energetické burze s </a:t>
            </a:r>
            <a:r>
              <a:rPr lang="cs-CZ" dirty="0" err="1"/>
              <a:t>přičítacím</a:t>
            </a:r>
            <a:r>
              <a:rPr lang="cs-CZ" dirty="0"/>
              <a:t> koeficientem pro postupný nákup ve výši 188 Kč bez DPH za 1MWh.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9092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9DB687-A5CF-CDA7-0128-CA8D0FD25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Informace k nákupu energií plyn 2025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C4D71F-BB72-1639-F75D-72D042435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lphaLcParenR"/>
            </a:pPr>
            <a:r>
              <a:rPr lang="cs-CZ" b="1" dirty="0"/>
              <a:t>Maloodběr </a:t>
            </a:r>
            <a:r>
              <a:rPr lang="cs-CZ" dirty="0"/>
              <a:t>pro 235 OM a 97 </a:t>
            </a:r>
            <a:r>
              <a:rPr lang="cs-CZ" dirty="0" err="1"/>
              <a:t>pov</a:t>
            </a:r>
            <a:r>
              <a:rPr lang="cs-CZ" dirty="0"/>
              <a:t>. zad. v objemu 31 011 </a:t>
            </a:r>
            <a:r>
              <a:rPr lang="cs-CZ" dirty="0" err="1"/>
              <a:t>MWh</a:t>
            </a:r>
            <a:r>
              <a:rPr lang="cs-CZ" dirty="0"/>
              <a:t> od Pražská plynárenská, a.s. za nabídkovou cenu 1 428 Kč bez DPH.</a:t>
            </a:r>
          </a:p>
          <a:p>
            <a:pPr marL="514350" indent="-514350">
              <a:buAutoNum type="alphaLcParenR"/>
            </a:pPr>
            <a:r>
              <a:rPr lang="cs-CZ" b="1" dirty="0"/>
              <a:t>Velkoodběr </a:t>
            </a:r>
            <a:r>
              <a:rPr lang="cs-CZ" dirty="0"/>
              <a:t>pro</a:t>
            </a:r>
            <a:r>
              <a:rPr lang="cs-CZ" b="1" dirty="0"/>
              <a:t> </a:t>
            </a:r>
            <a:r>
              <a:rPr lang="cs-CZ" dirty="0"/>
              <a:t>27 OM a 24 </a:t>
            </a:r>
            <a:r>
              <a:rPr lang="cs-CZ" dirty="0" err="1"/>
              <a:t>pov</a:t>
            </a:r>
            <a:r>
              <a:rPr lang="cs-CZ" dirty="0"/>
              <a:t>. zad. v objemu 35 184 </a:t>
            </a:r>
            <a:r>
              <a:rPr lang="cs-CZ" dirty="0" err="1"/>
              <a:t>MWh</a:t>
            </a:r>
            <a:r>
              <a:rPr lang="cs-CZ" dirty="0"/>
              <a:t> od ČEZ ESCO a.s. za nabídkovou cenu 949 Kč bez DPH za</a:t>
            </a:r>
            <a:br>
              <a:rPr lang="cs-CZ" dirty="0"/>
            </a:br>
            <a:r>
              <a:rPr lang="cs-CZ" dirty="0"/>
              <a:t>1 </a:t>
            </a:r>
            <a:r>
              <a:rPr lang="cs-CZ" dirty="0" err="1"/>
              <a:t>MWh</a:t>
            </a:r>
            <a:r>
              <a:rPr lang="cs-CZ" dirty="0"/>
              <a:t> v plynu.</a:t>
            </a:r>
            <a:br>
              <a:rPr lang="cs-CZ" dirty="0"/>
            </a:br>
            <a:r>
              <a:rPr lang="cs-CZ" dirty="0"/>
              <a:t>80 % objemu plynu je za fixní cenu. Zbytek je dorovnaný cenou na spotovém trhu s </a:t>
            </a:r>
            <a:r>
              <a:rPr lang="cs-CZ" dirty="0" err="1"/>
              <a:t>přičítacím</a:t>
            </a:r>
            <a:r>
              <a:rPr lang="cs-CZ" dirty="0"/>
              <a:t> koeficientem 250 Kč bez DPH. </a:t>
            </a:r>
          </a:p>
        </p:txBody>
      </p:sp>
    </p:spTree>
    <p:extLst>
      <p:ext uri="{BB962C8B-B14F-4D97-AF65-F5344CB8AC3E}">
        <p14:creationId xmlns:p14="http://schemas.microsoft.com/office/powerpoint/2010/main" val="3137320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E7D7EA-3851-AE56-AAD9-78A6F97F9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Energie přehledně 2024-2025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F0BF0B84-10DA-0ACC-8844-9E09058EEB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6444802"/>
              </p:ext>
            </p:extLst>
          </p:nvPr>
        </p:nvGraphicFramePr>
        <p:xfrm>
          <a:off x="597528" y="2589291"/>
          <a:ext cx="11126710" cy="36032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03052">
                  <a:extLst>
                    <a:ext uri="{9D8B030D-6E8A-4147-A177-3AD203B41FA5}">
                      <a16:colId xmlns:a16="http://schemas.microsoft.com/office/drawing/2014/main" val="2428360222"/>
                    </a:ext>
                  </a:extLst>
                </a:gridCol>
                <a:gridCol w="1179941">
                  <a:extLst>
                    <a:ext uri="{9D8B030D-6E8A-4147-A177-3AD203B41FA5}">
                      <a16:colId xmlns:a16="http://schemas.microsoft.com/office/drawing/2014/main" val="780152177"/>
                    </a:ext>
                  </a:extLst>
                </a:gridCol>
                <a:gridCol w="1284267">
                  <a:extLst>
                    <a:ext uri="{9D8B030D-6E8A-4147-A177-3AD203B41FA5}">
                      <a16:colId xmlns:a16="http://schemas.microsoft.com/office/drawing/2014/main" val="2426219236"/>
                    </a:ext>
                  </a:extLst>
                </a:gridCol>
                <a:gridCol w="1309448">
                  <a:extLst>
                    <a:ext uri="{9D8B030D-6E8A-4147-A177-3AD203B41FA5}">
                      <a16:colId xmlns:a16="http://schemas.microsoft.com/office/drawing/2014/main" val="2691268939"/>
                    </a:ext>
                  </a:extLst>
                </a:gridCol>
                <a:gridCol w="2475001">
                  <a:extLst>
                    <a:ext uri="{9D8B030D-6E8A-4147-A177-3AD203B41FA5}">
                      <a16:colId xmlns:a16="http://schemas.microsoft.com/office/drawing/2014/main" val="796742786"/>
                    </a:ext>
                  </a:extLst>
                </a:gridCol>
                <a:gridCol w="2475001">
                  <a:extLst>
                    <a:ext uri="{9D8B030D-6E8A-4147-A177-3AD203B41FA5}">
                      <a16:colId xmlns:a16="http://schemas.microsoft.com/office/drawing/2014/main" val="795493255"/>
                    </a:ext>
                  </a:extLst>
                </a:gridCol>
              </a:tblGrid>
              <a:tr h="70698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Energetické médium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dirty="0">
                          <a:effectLst/>
                        </a:rPr>
                        <a:t>ROK 2024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dirty="0">
                          <a:effectLst/>
                        </a:rPr>
                        <a:t>ROK 2025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dirty="0">
                          <a:effectLst/>
                        </a:rPr>
                        <a:t>Množství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</a:rPr>
                        <a:t>% podíl komodity na celkové ceně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effectLst/>
                        </a:rPr>
                        <a:t>odhad koncových cen v závislosti na konkrétním tarifu a spotřebě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961166"/>
                  </a:ext>
                </a:extLst>
              </a:tr>
              <a:tr h="4757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Elektřina NN – komodita Kč vč. DPH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4901,71</a:t>
                      </a:r>
                      <a:endParaRPr lang="cs-CZ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3250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8756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50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6 000 - 7 000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8715167"/>
                  </a:ext>
                </a:extLst>
              </a:tr>
              <a:tr h="4757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Elektřina VN – komodita Kč vč. DPH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5069,9</a:t>
                      </a:r>
                      <a:endParaRPr lang="cs-CZ" sz="11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3050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8214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55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5 500 - 6 000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8960608"/>
                  </a:ext>
                </a:extLst>
              </a:tr>
              <a:tr h="26282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cs-CZ" sz="11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65731"/>
                  </a:ext>
                </a:extLst>
              </a:tr>
              <a:tr h="38109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Plyn MO – komodita Kč vč. DPH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1771,44</a:t>
                      </a:r>
                      <a:endParaRPr lang="cs-CZ" sz="11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18925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5952656"/>
                  </a:ext>
                </a:extLst>
              </a:tr>
              <a:tr h="43365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Plyn MO – komodita Kč vč. DPH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1725,46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18925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80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2100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4744155"/>
                  </a:ext>
                </a:extLst>
              </a:tr>
              <a:tr h="43365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Plyn VO – komodita Kč vč. DPH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1752,08</a:t>
                      </a:r>
                      <a:endParaRPr lang="cs-CZ" sz="11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27460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038873"/>
                  </a:ext>
                </a:extLst>
              </a:tr>
              <a:tr h="43365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Plyn VO – komodita Kč vč. DPH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1148,29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21968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70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1 500 - 1 800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42765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885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07D0DE-ABC4-A85E-FF26-ADBBDFC9A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Založení krajské společnosti Energie LK, s.r.o.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2454AB-BFCD-54BE-8A3E-571668694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Společnost bude zajišťovat mimo jiné: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Instalaci měřidel a monitoring spotřeby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Poskytovat energetický management kraji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Zajišťovat centralizované nákupy energií pro kraj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Výstavbu energetických zdrojů a jejich modernizaci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Provozovat energetické zdroje kraje 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Provozovat a rozšiřovat síť dobíjecích stanic</a:t>
            </a:r>
          </a:p>
          <a:p>
            <a:pPr marL="514350" indent="-514350">
              <a:buFont typeface="+mj-lt"/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5432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DB2465-DD2C-D3B8-A4DC-E8A5DCC26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Energetické služby se zaručeným výsledkem (EPC)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ED3FD9-DDFE-C5C2-CAED-B5F974DF7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Zažádáno o poradenství ve 4 pilotních projektech EPC: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err="1"/>
              <a:t>SŠŘaS</a:t>
            </a:r>
            <a:r>
              <a:rPr lang="cs-CZ" dirty="0"/>
              <a:t> Smetanova Jablonec, areál Smetanova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err="1"/>
              <a:t>SŠGaS</a:t>
            </a:r>
            <a:r>
              <a:rPr lang="cs-CZ" dirty="0"/>
              <a:t> Dvorská Liberec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SUPŠS Železný Brod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VOŠ a SŠ Nový Bor, areál Revoluční</a:t>
            </a:r>
          </a:p>
        </p:txBody>
      </p:sp>
    </p:spTree>
    <p:extLst>
      <p:ext uri="{BB962C8B-B14F-4D97-AF65-F5344CB8AC3E}">
        <p14:creationId xmlns:p14="http://schemas.microsoft.com/office/powerpoint/2010/main" val="1092364748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223C2C"/>
      </a:dk2>
      <a:lt2>
        <a:srgbClr val="E8E2E2"/>
      </a:lt2>
      <a:accent1>
        <a:srgbClr val="21B2B9"/>
      </a:accent1>
      <a:accent2>
        <a:srgbClr val="14B87C"/>
      </a:accent2>
      <a:accent3>
        <a:srgbClr val="21BA42"/>
      </a:accent3>
      <a:accent4>
        <a:srgbClr val="35B914"/>
      </a:accent4>
      <a:accent5>
        <a:srgbClr val="7AB11F"/>
      </a:accent5>
      <a:accent6>
        <a:srgbClr val="AAA512"/>
      </a:accent6>
      <a:hlink>
        <a:srgbClr val="5A8E2F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398</Words>
  <Application>Microsoft Office PowerPoint</Application>
  <PresentationFormat>Širokoúhlá obrazovka</PresentationFormat>
  <Paragraphs>73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Aptos</vt:lpstr>
      <vt:lpstr>Arial</vt:lpstr>
      <vt:lpstr>Avenir Next LT Pro</vt:lpstr>
      <vt:lpstr>Calibri</vt:lpstr>
      <vt:lpstr>AccentBoxVTI</vt:lpstr>
      <vt:lpstr>  Informace z energetického managementu k odboru školství </vt:lpstr>
      <vt:lpstr>Informace k nákupu energií elektřina 2025d    </vt:lpstr>
      <vt:lpstr>Informace k nákupu energií plyn 2025</vt:lpstr>
      <vt:lpstr>Energie přehledně 2024-2025</vt:lpstr>
      <vt:lpstr>Založení krajské společnosti Energie LK, s.r.o.</vt:lpstr>
      <vt:lpstr>Energetické služby se zaručeným výsledkem (EPC)</vt:lpstr>
    </vt:vector>
  </TitlesOfParts>
  <Company>KULK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Investiční projekty LK s aplikací principů MZI, OZE, smart technologie, SBTool</dc:title>
  <dc:creator>Lenkvík Petr</dc:creator>
  <cp:lastModifiedBy>Staněk Petr</cp:lastModifiedBy>
  <cp:revision>99</cp:revision>
  <dcterms:created xsi:type="dcterms:W3CDTF">2023-05-30T06:30:55Z</dcterms:created>
  <dcterms:modified xsi:type="dcterms:W3CDTF">2024-12-12T17:44:03Z</dcterms:modified>
</cp:coreProperties>
</file>